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71" r:id="rId5"/>
    <p:sldId id="270" r:id="rId6"/>
    <p:sldId id="258" r:id="rId7"/>
    <p:sldId id="268" r:id="rId8"/>
    <p:sldId id="262" r:id="rId9"/>
    <p:sldId id="263" r:id="rId10"/>
    <p:sldId id="267" r:id="rId11"/>
    <p:sldId id="259" r:id="rId12"/>
    <p:sldId id="264" r:id="rId13"/>
    <p:sldId id="266" r:id="rId14"/>
    <p:sldId id="278" r:id="rId15"/>
    <p:sldId id="272" r:id="rId16"/>
    <p:sldId id="260" r:id="rId17"/>
    <p:sldId id="273" r:id="rId18"/>
    <p:sldId id="274" r:id="rId19"/>
    <p:sldId id="275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1EF63-C9BD-4B3F-9E23-6B6B07F098C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C662DA-8B64-46D7-B4B5-36BAB1A3DEC7}">
      <dgm:prSet/>
      <dgm:spPr/>
      <dgm:t>
        <a:bodyPr/>
        <a:lstStyle/>
        <a:p>
          <a:r>
            <a:rPr lang="en-US" b="1" baseline="0"/>
            <a:t>Compute Equal Width Cutoffs</a:t>
          </a:r>
          <a:endParaRPr lang="en-US"/>
        </a:p>
      </dgm:t>
    </dgm:pt>
    <dgm:pt modelId="{A42256E8-8223-43D6-8C0B-EB7F24802C83}" type="parTrans" cxnId="{8513FC45-B47F-4463-A77B-45057FB72B1A}">
      <dgm:prSet/>
      <dgm:spPr/>
      <dgm:t>
        <a:bodyPr/>
        <a:lstStyle/>
        <a:p>
          <a:endParaRPr lang="en-US"/>
        </a:p>
      </dgm:t>
    </dgm:pt>
    <dgm:pt modelId="{2367B908-9EB6-4905-BDE5-331A5A950830}" type="sibTrans" cxnId="{8513FC45-B47F-4463-A77B-45057FB72B1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EE5A03C-3F44-43D5-B97E-CE29D7663F2B}">
      <dgm:prSet/>
      <dgm:spPr/>
      <dgm:t>
        <a:bodyPr/>
        <a:lstStyle/>
        <a:p>
          <a:r>
            <a:rPr lang="en-US" b="1" baseline="0"/>
            <a:t>Compute Bin Frequency</a:t>
          </a:r>
          <a:endParaRPr lang="en-US"/>
        </a:p>
      </dgm:t>
    </dgm:pt>
    <dgm:pt modelId="{9CAE8ED0-41B4-4766-AF40-B7EE3CA0A09F}" type="parTrans" cxnId="{2BE14BB2-86D1-45FE-BED2-8A9BEE8B7A28}">
      <dgm:prSet/>
      <dgm:spPr/>
      <dgm:t>
        <a:bodyPr/>
        <a:lstStyle/>
        <a:p>
          <a:endParaRPr lang="en-US"/>
        </a:p>
      </dgm:t>
    </dgm:pt>
    <dgm:pt modelId="{243AA33C-91E6-43D1-BCDA-79EFD3EB9256}" type="sibTrans" cxnId="{2BE14BB2-86D1-45FE-BED2-8A9BEE8B7A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802EA63-35DA-48C7-9E06-1E4D387B88B9}">
      <dgm:prSet/>
      <dgm:spPr/>
      <dgm:t>
        <a:bodyPr/>
        <a:lstStyle/>
        <a:p>
          <a:r>
            <a:rPr lang="en-US" b="1" baseline="0" dirty="0"/>
            <a:t>Separate All-star from non-all-star</a:t>
          </a:r>
          <a:endParaRPr lang="en-US" dirty="0"/>
        </a:p>
      </dgm:t>
    </dgm:pt>
    <dgm:pt modelId="{6E1F9E72-7B5E-4267-8E85-F5444F43D351}" type="parTrans" cxnId="{6A71EF89-81C6-465A-987A-95BB7885EFB0}">
      <dgm:prSet/>
      <dgm:spPr/>
      <dgm:t>
        <a:bodyPr/>
        <a:lstStyle/>
        <a:p>
          <a:endParaRPr lang="en-US"/>
        </a:p>
      </dgm:t>
    </dgm:pt>
    <dgm:pt modelId="{C10DD460-5259-4ADB-A396-70B181DD18D1}" type="sibTrans" cxnId="{6A71EF89-81C6-465A-987A-95BB7885EFB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9F4C50F-BCAF-4AB8-834E-54035B00B75B}" type="pres">
      <dgm:prSet presAssocID="{9061EF63-C9BD-4B3F-9E23-6B6B07F098C9}" presName="Name0" presStyleCnt="0">
        <dgm:presLayoutVars>
          <dgm:animLvl val="lvl"/>
          <dgm:resizeHandles val="exact"/>
        </dgm:presLayoutVars>
      </dgm:prSet>
      <dgm:spPr/>
    </dgm:pt>
    <dgm:pt modelId="{98D09579-3726-4565-AB8E-BD6836011BBB}" type="pres">
      <dgm:prSet presAssocID="{90C662DA-8B64-46D7-B4B5-36BAB1A3DEC7}" presName="compositeNode" presStyleCnt="0">
        <dgm:presLayoutVars>
          <dgm:bulletEnabled val="1"/>
        </dgm:presLayoutVars>
      </dgm:prSet>
      <dgm:spPr/>
    </dgm:pt>
    <dgm:pt modelId="{C91C2AF9-4B36-4902-ADD8-215B61276AD5}" type="pres">
      <dgm:prSet presAssocID="{90C662DA-8B64-46D7-B4B5-36BAB1A3DEC7}" presName="bgRect" presStyleLbl="bgAccFollowNode1" presStyleIdx="0" presStyleCnt="3"/>
      <dgm:spPr/>
    </dgm:pt>
    <dgm:pt modelId="{CAA77880-2329-49ED-8D46-D3460E5EC2BA}" type="pres">
      <dgm:prSet presAssocID="{2367B908-9EB6-4905-BDE5-331A5A95083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1199F8D-B763-4BDE-88A2-7DC9C753F905}" type="pres">
      <dgm:prSet presAssocID="{90C662DA-8B64-46D7-B4B5-36BAB1A3DEC7}" presName="bottomLine" presStyleLbl="alignNode1" presStyleIdx="1" presStyleCnt="6">
        <dgm:presLayoutVars/>
      </dgm:prSet>
      <dgm:spPr/>
    </dgm:pt>
    <dgm:pt modelId="{57CA00C7-EAC0-43E8-88E0-3F9D634039F3}" type="pres">
      <dgm:prSet presAssocID="{90C662DA-8B64-46D7-B4B5-36BAB1A3DEC7}" presName="nodeText" presStyleLbl="bgAccFollowNode1" presStyleIdx="0" presStyleCnt="3">
        <dgm:presLayoutVars>
          <dgm:bulletEnabled val="1"/>
        </dgm:presLayoutVars>
      </dgm:prSet>
      <dgm:spPr/>
    </dgm:pt>
    <dgm:pt modelId="{DC495912-4609-44DD-85DF-FEE8604222A9}" type="pres">
      <dgm:prSet presAssocID="{2367B908-9EB6-4905-BDE5-331A5A950830}" presName="sibTrans" presStyleCnt="0"/>
      <dgm:spPr/>
    </dgm:pt>
    <dgm:pt modelId="{C454F602-965B-4CCF-BEFB-374CFE980A2A}" type="pres">
      <dgm:prSet presAssocID="{2EE5A03C-3F44-43D5-B97E-CE29D7663F2B}" presName="compositeNode" presStyleCnt="0">
        <dgm:presLayoutVars>
          <dgm:bulletEnabled val="1"/>
        </dgm:presLayoutVars>
      </dgm:prSet>
      <dgm:spPr/>
    </dgm:pt>
    <dgm:pt modelId="{651EEE7F-99EB-467C-9174-E3F898DA5126}" type="pres">
      <dgm:prSet presAssocID="{2EE5A03C-3F44-43D5-B97E-CE29D7663F2B}" presName="bgRect" presStyleLbl="bgAccFollowNode1" presStyleIdx="1" presStyleCnt="3"/>
      <dgm:spPr/>
    </dgm:pt>
    <dgm:pt modelId="{5CFFC047-6DB4-4F74-9CB7-4935984F3F1B}" type="pres">
      <dgm:prSet presAssocID="{243AA33C-91E6-43D1-BCDA-79EFD3EB925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A7DFC7B-C8CA-41B0-A654-F6DEBA9570C3}" type="pres">
      <dgm:prSet presAssocID="{2EE5A03C-3F44-43D5-B97E-CE29D7663F2B}" presName="bottomLine" presStyleLbl="alignNode1" presStyleIdx="3" presStyleCnt="6">
        <dgm:presLayoutVars/>
      </dgm:prSet>
      <dgm:spPr/>
    </dgm:pt>
    <dgm:pt modelId="{0353AF93-85CC-4DA0-A96D-3F7026ED2D8F}" type="pres">
      <dgm:prSet presAssocID="{2EE5A03C-3F44-43D5-B97E-CE29D7663F2B}" presName="nodeText" presStyleLbl="bgAccFollowNode1" presStyleIdx="1" presStyleCnt="3">
        <dgm:presLayoutVars>
          <dgm:bulletEnabled val="1"/>
        </dgm:presLayoutVars>
      </dgm:prSet>
      <dgm:spPr/>
    </dgm:pt>
    <dgm:pt modelId="{4FF2BC61-82FA-4FEA-AA01-169F88DFCD7C}" type="pres">
      <dgm:prSet presAssocID="{243AA33C-91E6-43D1-BCDA-79EFD3EB9256}" presName="sibTrans" presStyleCnt="0"/>
      <dgm:spPr/>
    </dgm:pt>
    <dgm:pt modelId="{8C0847DA-E7E2-4B66-AFCD-AA9E0594D629}" type="pres">
      <dgm:prSet presAssocID="{1802EA63-35DA-48C7-9E06-1E4D387B88B9}" presName="compositeNode" presStyleCnt="0">
        <dgm:presLayoutVars>
          <dgm:bulletEnabled val="1"/>
        </dgm:presLayoutVars>
      </dgm:prSet>
      <dgm:spPr/>
    </dgm:pt>
    <dgm:pt modelId="{6FF81AD6-9544-49F6-B753-B45A6789C037}" type="pres">
      <dgm:prSet presAssocID="{1802EA63-35DA-48C7-9E06-1E4D387B88B9}" presName="bgRect" presStyleLbl="bgAccFollowNode1" presStyleIdx="2" presStyleCnt="3"/>
      <dgm:spPr/>
    </dgm:pt>
    <dgm:pt modelId="{50E3F7D1-2EAA-4FC6-A32A-C71833931F88}" type="pres">
      <dgm:prSet presAssocID="{C10DD460-5259-4ADB-A396-70B181DD18D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6C79F27-E63E-4B24-82C6-67EB1B124468}" type="pres">
      <dgm:prSet presAssocID="{1802EA63-35DA-48C7-9E06-1E4D387B88B9}" presName="bottomLine" presStyleLbl="alignNode1" presStyleIdx="5" presStyleCnt="6">
        <dgm:presLayoutVars/>
      </dgm:prSet>
      <dgm:spPr/>
    </dgm:pt>
    <dgm:pt modelId="{A4F51955-4084-419D-A089-4F5399A1DDE4}" type="pres">
      <dgm:prSet presAssocID="{1802EA63-35DA-48C7-9E06-1E4D387B88B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23FE04-15D9-435C-954D-C49874883093}" type="presOf" srcId="{2EE5A03C-3F44-43D5-B97E-CE29D7663F2B}" destId="{0353AF93-85CC-4DA0-A96D-3F7026ED2D8F}" srcOrd="1" destOrd="0" presId="urn:microsoft.com/office/officeart/2016/7/layout/BasicLinearProcessNumbered"/>
    <dgm:cxn modelId="{69B68E0B-CB1F-4A7D-BC94-5C7E65ED4968}" type="presOf" srcId="{90C662DA-8B64-46D7-B4B5-36BAB1A3DEC7}" destId="{57CA00C7-EAC0-43E8-88E0-3F9D634039F3}" srcOrd="1" destOrd="0" presId="urn:microsoft.com/office/officeart/2016/7/layout/BasicLinearProcessNumbered"/>
    <dgm:cxn modelId="{274BE925-D480-4756-928F-37404F389C4F}" type="presOf" srcId="{90C662DA-8B64-46D7-B4B5-36BAB1A3DEC7}" destId="{C91C2AF9-4B36-4902-ADD8-215B61276AD5}" srcOrd="0" destOrd="0" presId="urn:microsoft.com/office/officeart/2016/7/layout/BasicLinearProcessNumbered"/>
    <dgm:cxn modelId="{AD9AC15F-5EE9-4B1E-BF80-FF9B5A9FA17E}" type="presOf" srcId="{1802EA63-35DA-48C7-9E06-1E4D387B88B9}" destId="{6FF81AD6-9544-49F6-B753-B45A6789C037}" srcOrd="0" destOrd="0" presId="urn:microsoft.com/office/officeart/2016/7/layout/BasicLinearProcessNumbered"/>
    <dgm:cxn modelId="{60F7D642-FD2C-448E-A2FD-00DD7B0B69A2}" type="presOf" srcId="{243AA33C-91E6-43D1-BCDA-79EFD3EB9256}" destId="{5CFFC047-6DB4-4F74-9CB7-4935984F3F1B}" srcOrd="0" destOrd="0" presId="urn:microsoft.com/office/officeart/2016/7/layout/BasicLinearProcessNumbered"/>
    <dgm:cxn modelId="{8513FC45-B47F-4463-A77B-45057FB72B1A}" srcId="{9061EF63-C9BD-4B3F-9E23-6B6B07F098C9}" destId="{90C662DA-8B64-46D7-B4B5-36BAB1A3DEC7}" srcOrd="0" destOrd="0" parTransId="{A42256E8-8223-43D6-8C0B-EB7F24802C83}" sibTransId="{2367B908-9EB6-4905-BDE5-331A5A950830}"/>
    <dgm:cxn modelId="{6A71EF89-81C6-465A-987A-95BB7885EFB0}" srcId="{9061EF63-C9BD-4B3F-9E23-6B6B07F098C9}" destId="{1802EA63-35DA-48C7-9E06-1E4D387B88B9}" srcOrd="2" destOrd="0" parTransId="{6E1F9E72-7B5E-4267-8E85-F5444F43D351}" sibTransId="{C10DD460-5259-4ADB-A396-70B181DD18D1}"/>
    <dgm:cxn modelId="{8F27D99F-1396-4D10-AE16-5890390C468A}" type="presOf" srcId="{C10DD460-5259-4ADB-A396-70B181DD18D1}" destId="{50E3F7D1-2EAA-4FC6-A32A-C71833931F88}" srcOrd="0" destOrd="0" presId="urn:microsoft.com/office/officeart/2016/7/layout/BasicLinearProcessNumbered"/>
    <dgm:cxn modelId="{2BE14BB2-86D1-45FE-BED2-8A9BEE8B7A28}" srcId="{9061EF63-C9BD-4B3F-9E23-6B6B07F098C9}" destId="{2EE5A03C-3F44-43D5-B97E-CE29D7663F2B}" srcOrd="1" destOrd="0" parTransId="{9CAE8ED0-41B4-4766-AF40-B7EE3CA0A09F}" sibTransId="{243AA33C-91E6-43D1-BCDA-79EFD3EB9256}"/>
    <dgm:cxn modelId="{0FE245BB-26E0-4172-A2AA-0D21BAC76771}" type="presOf" srcId="{2EE5A03C-3F44-43D5-B97E-CE29D7663F2B}" destId="{651EEE7F-99EB-467C-9174-E3F898DA5126}" srcOrd="0" destOrd="0" presId="urn:microsoft.com/office/officeart/2016/7/layout/BasicLinearProcessNumbered"/>
    <dgm:cxn modelId="{6DA7D8D4-60A1-4E10-A1F7-F52C688ED397}" type="presOf" srcId="{2367B908-9EB6-4905-BDE5-331A5A950830}" destId="{CAA77880-2329-49ED-8D46-D3460E5EC2BA}" srcOrd="0" destOrd="0" presId="urn:microsoft.com/office/officeart/2016/7/layout/BasicLinearProcessNumbered"/>
    <dgm:cxn modelId="{4125D1E8-E50D-40AE-A3FD-99585973EB88}" type="presOf" srcId="{1802EA63-35DA-48C7-9E06-1E4D387B88B9}" destId="{A4F51955-4084-419D-A089-4F5399A1DDE4}" srcOrd="1" destOrd="0" presId="urn:microsoft.com/office/officeart/2016/7/layout/BasicLinearProcessNumbered"/>
    <dgm:cxn modelId="{78F24FFD-B35A-4797-99DA-CE475D1852D9}" type="presOf" srcId="{9061EF63-C9BD-4B3F-9E23-6B6B07F098C9}" destId="{C9F4C50F-BCAF-4AB8-834E-54035B00B75B}" srcOrd="0" destOrd="0" presId="urn:microsoft.com/office/officeart/2016/7/layout/BasicLinearProcessNumbered"/>
    <dgm:cxn modelId="{6B08706B-AD1A-4D22-9E7F-87A8DAC9DEC6}" type="presParOf" srcId="{C9F4C50F-BCAF-4AB8-834E-54035B00B75B}" destId="{98D09579-3726-4565-AB8E-BD6836011BBB}" srcOrd="0" destOrd="0" presId="urn:microsoft.com/office/officeart/2016/7/layout/BasicLinearProcessNumbered"/>
    <dgm:cxn modelId="{90083363-C80D-4893-B8E0-118154C44D23}" type="presParOf" srcId="{98D09579-3726-4565-AB8E-BD6836011BBB}" destId="{C91C2AF9-4B36-4902-ADD8-215B61276AD5}" srcOrd="0" destOrd="0" presId="urn:microsoft.com/office/officeart/2016/7/layout/BasicLinearProcessNumbered"/>
    <dgm:cxn modelId="{A61731C1-31BC-42A8-80AF-B5428A2C3E75}" type="presParOf" srcId="{98D09579-3726-4565-AB8E-BD6836011BBB}" destId="{CAA77880-2329-49ED-8D46-D3460E5EC2BA}" srcOrd="1" destOrd="0" presId="urn:microsoft.com/office/officeart/2016/7/layout/BasicLinearProcessNumbered"/>
    <dgm:cxn modelId="{6C554E49-B506-47DD-BDA3-C3C69BF8695F}" type="presParOf" srcId="{98D09579-3726-4565-AB8E-BD6836011BBB}" destId="{91199F8D-B763-4BDE-88A2-7DC9C753F905}" srcOrd="2" destOrd="0" presId="urn:microsoft.com/office/officeart/2016/7/layout/BasicLinearProcessNumbered"/>
    <dgm:cxn modelId="{C3040B3E-7692-498A-9634-E1DCA78EBE7D}" type="presParOf" srcId="{98D09579-3726-4565-AB8E-BD6836011BBB}" destId="{57CA00C7-EAC0-43E8-88E0-3F9D634039F3}" srcOrd="3" destOrd="0" presId="urn:microsoft.com/office/officeart/2016/7/layout/BasicLinearProcessNumbered"/>
    <dgm:cxn modelId="{8E99F14A-2D62-47BA-840C-C89935F93BD3}" type="presParOf" srcId="{C9F4C50F-BCAF-4AB8-834E-54035B00B75B}" destId="{DC495912-4609-44DD-85DF-FEE8604222A9}" srcOrd="1" destOrd="0" presId="urn:microsoft.com/office/officeart/2016/7/layout/BasicLinearProcessNumbered"/>
    <dgm:cxn modelId="{90BDBC5A-B902-4A19-A9BD-BDFAFC6587BA}" type="presParOf" srcId="{C9F4C50F-BCAF-4AB8-834E-54035B00B75B}" destId="{C454F602-965B-4CCF-BEFB-374CFE980A2A}" srcOrd="2" destOrd="0" presId="urn:microsoft.com/office/officeart/2016/7/layout/BasicLinearProcessNumbered"/>
    <dgm:cxn modelId="{E45A294C-2A80-4C87-B0B5-E7D00549C6DE}" type="presParOf" srcId="{C454F602-965B-4CCF-BEFB-374CFE980A2A}" destId="{651EEE7F-99EB-467C-9174-E3F898DA5126}" srcOrd="0" destOrd="0" presId="urn:microsoft.com/office/officeart/2016/7/layout/BasicLinearProcessNumbered"/>
    <dgm:cxn modelId="{7CA135AA-FA73-4A9A-B63D-F7437ACA74CD}" type="presParOf" srcId="{C454F602-965B-4CCF-BEFB-374CFE980A2A}" destId="{5CFFC047-6DB4-4F74-9CB7-4935984F3F1B}" srcOrd="1" destOrd="0" presId="urn:microsoft.com/office/officeart/2016/7/layout/BasicLinearProcessNumbered"/>
    <dgm:cxn modelId="{41B7FB74-7110-4415-AAD6-22845FA1F40D}" type="presParOf" srcId="{C454F602-965B-4CCF-BEFB-374CFE980A2A}" destId="{5A7DFC7B-C8CA-41B0-A654-F6DEBA9570C3}" srcOrd="2" destOrd="0" presId="urn:microsoft.com/office/officeart/2016/7/layout/BasicLinearProcessNumbered"/>
    <dgm:cxn modelId="{02AD6BA3-244E-4C43-AA41-D8CF5A0514A3}" type="presParOf" srcId="{C454F602-965B-4CCF-BEFB-374CFE980A2A}" destId="{0353AF93-85CC-4DA0-A96D-3F7026ED2D8F}" srcOrd="3" destOrd="0" presId="urn:microsoft.com/office/officeart/2016/7/layout/BasicLinearProcessNumbered"/>
    <dgm:cxn modelId="{9086B911-E686-4C2C-A6E9-2E5D430048AB}" type="presParOf" srcId="{C9F4C50F-BCAF-4AB8-834E-54035B00B75B}" destId="{4FF2BC61-82FA-4FEA-AA01-169F88DFCD7C}" srcOrd="3" destOrd="0" presId="urn:microsoft.com/office/officeart/2016/7/layout/BasicLinearProcessNumbered"/>
    <dgm:cxn modelId="{6D959EC0-DDE0-4028-8123-604068AF973C}" type="presParOf" srcId="{C9F4C50F-BCAF-4AB8-834E-54035B00B75B}" destId="{8C0847DA-E7E2-4B66-AFCD-AA9E0594D629}" srcOrd="4" destOrd="0" presId="urn:microsoft.com/office/officeart/2016/7/layout/BasicLinearProcessNumbered"/>
    <dgm:cxn modelId="{B15920E9-3D6A-4A01-A47A-A1D0281A151E}" type="presParOf" srcId="{8C0847DA-E7E2-4B66-AFCD-AA9E0594D629}" destId="{6FF81AD6-9544-49F6-B753-B45A6789C037}" srcOrd="0" destOrd="0" presId="urn:microsoft.com/office/officeart/2016/7/layout/BasicLinearProcessNumbered"/>
    <dgm:cxn modelId="{16CFCA10-7AB3-4FC8-88D2-446A8977B26F}" type="presParOf" srcId="{8C0847DA-E7E2-4B66-AFCD-AA9E0594D629}" destId="{50E3F7D1-2EAA-4FC6-A32A-C71833931F88}" srcOrd="1" destOrd="0" presId="urn:microsoft.com/office/officeart/2016/7/layout/BasicLinearProcessNumbered"/>
    <dgm:cxn modelId="{81254F7E-0ED8-4D00-821E-27602B0B0541}" type="presParOf" srcId="{8C0847DA-E7E2-4B66-AFCD-AA9E0594D629}" destId="{46C79F27-E63E-4B24-82C6-67EB1B124468}" srcOrd="2" destOrd="0" presId="urn:microsoft.com/office/officeart/2016/7/layout/BasicLinearProcessNumbered"/>
    <dgm:cxn modelId="{9B43FC0B-366F-4297-8403-F9A0FAA18188}" type="presParOf" srcId="{8C0847DA-E7E2-4B66-AFCD-AA9E0594D629}" destId="{A4F51955-4084-419D-A089-4F5399A1DDE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C2AF9-4B36-4902-ADD8-215B61276AD5}">
      <dsp:nvSpPr>
        <dsp:cNvPr id="0" name=""/>
        <dsp:cNvSpPr/>
      </dsp:nvSpPr>
      <dsp:spPr>
        <a:xfrm>
          <a:off x="0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Equal Width Cutoffs</a:t>
          </a:r>
          <a:endParaRPr lang="en-US" sz="2200" kern="1200"/>
        </a:p>
      </dsp:txBody>
      <dsp:txXfrm>
        <a:off x="0" y="1275883"/>
        <a:ext cx="3073464" cy="2014552"/>
      </dsp:txXfrm>
    </dsp:sp>
    <dsp:sp modelId="{CAA77880-2329-49ED-8D46-D3460E5EC2BA}">
      <dsp:nvSpPr>
        <dsp:cNvPr id="0" name=""/>
        <dsp:cNvSpPr/>
      </dsp:nvSpPr>
      <dsp:spPr>
        <a:xfrm>
          <a:off x="1033094" y="335758"/>
          <a:ext cx="1007276" cy="1007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1180606" y="483270"/>
        <a:ext cx="712252" cy="712252"/>
      </dsp:txXfrm>
    </dsp:sp>
    <dsp:sp modelId="{91199F8D-B763-4BDE-88A2-7DC9C753F905}">
      <dsp:nvSpPr>
        <dsp:cNvPr id="0" name=""/>
        <dsp:cNvSpPr/>
      </dsp:nvSpPr>
      <dsp:spPr>
        <a:xfrm>
          <a:off x="0" y="3357516"/>
          <a:ext cx="3073464" cy="72"/>
        </a:xfrm>
        <a:prstGeom prst="rect">
          <a:avLst/>
        </a:prstGeom>
        <a:solidFill>
          <a:schemeClr val="accent2">
            <a:hueOff val="302421"/>
            <a:satOff val="-1308"/>
            <a:lumOff val="39"/>
            <a:alphaOff val="0"/>
          </a:schemeClr>
        </a:solidFill>
        <a:ln w="12700" cap="flat" cmpd="sng" algn="ctr">
          <a:solidFill>
            <a:schemeClr val="accent2">
              <a:hueOff val="302421"/>
              <a:satOff val="-1308"/>
              <a:lumOff val="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EEE7F-99EB-467C-9174-E3F898DA5126}">
      <dsp:nvSpPr>
        <dsp:cNvPr id="0" name=""/>
        <dsp:cNvSpPr/>
      </dsp:nvSpPr>
      <dsp:spPr>
        <a:xfrm>
          <a:off x="3380811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976896"/>
            <a:satOff val="-1983"/>
            <a:lumOff val="-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76896"/>
              <a:satOff val="-1983"/>
              <a:lumOff val="-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/>
            <a:t>Compute Bin Frequency</a:t>
          </a:r>
          <a:endParaRPr lang="en-US" sz="2200" kern="1200"/>
        </a:p>
      </dsp:txBody>
      <dsp:txXfrm>
        <a:off x="3380811" y="1275883"/>
        <a:ext cx="3073464" cy="2014552"/>
      </dsp:txXfrm>
    </dsp:sp>
    <dsp:sp modelId="{5CFFC047-6DB4-4F74-9CB7-4935984F3F1B}">
      <dsp:nvSpPr>
        <dsp:cNvPr id="0" name=""/>
        <dsp:cNvSpPr/>
      </dsp:nvSpPr>
      <dsp:spPr>
        <a:xfrm>
          <a:off x="4413905" y="335758"/>
          <a:ext cx="1007276" cy="1007276"/>
        </a:xfrm>
        <a:prstGeom prst="ellipse">
          <a:avLst/>
        </a:prstGeom>
        <a:solidFill>
          <a:schemeClr val="accent2">
            <a:hueOff val="604843"/>
            <a:satOff val="-2616"/>
            <a:lumOff val="78"/>
            <a:alphaOff val="0"/>
          </a:schemeClr>
        </a:solidFill>
        <a:ln w="12700" cap="flat" cmpd="sng" algn="ctr">
          <a:solidFill>
            <a:schemeClr val="accent2">
              <a:hueOff val="604843"/>
              <a:satOff val="-2616"/>
              <a:lumOff val="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</a:t>
          </a:r>
        </a:p>
      </dsp:txBody>
      <dsp:txXfrm>
        <a:off x="4561417" y="483270"/>
        <a:ext cx="712252" cy="712252"/>
      </dsp:txXfrm>
    </dsp:sp>
    <dsp:sp modelId="{5A7DFC7B-C8CA-41B0-A654-F6DEBA9570C3}">
      <dsp:nvSpPr>
        <dsp:cNvPr id="0" name=""/>
        <dsp:cNvSpPr/>
      </dsp:nvSpPr>
      <dsp:spPr>
        <a:xfrm>
          <a:off x="3380811" y="3357516"/>
          <a:ext cx="3073464" cy="72"/>
        </a:xfrm>
        <a:prstGeom prst="rect">
          <a:avLst/>
        </a:prstGeom>
        <a:solidFill>
          <a:schemeClr val="accent2">
            <a:hueOff val="907264"/>
            <a:satOff val="-3923"/>
            <a:lumOff val="118"/>
            <a:alphaOff val="0"/>
          </a:schemeClr>
        </a:solidFill>
        <a:ln w="12700" cap="flat" cmpd="sng" algn="ctr">
          <a:solidFill>
            <a:schemeClr val="accent2">
              <a:hueOff val="907264"/>
              <a:satOff val="-3923"/>
              <a:lumOff val="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1AD6-9544-49F6-B753-B45A6789C037}">
      <dsp:nvSpPr>
        <dsp:cNvPr id="0" name=""/>
        <dsp:cNvSpPr/>
      </dsp:nvSpPr>
      <dsp:spPr>
        <a:xfrm>
          <a:off x="6761622" y="0"/>
          <a:ext cx="3073464" cy="3357588"/>
        </a:xfrm>
        <a:prstGeom prst="rect">
          <a:avLst/>
        </a:prstGeom>
        <a:solidFill>
          <a:schemeClr val="accent2">
            <a:tint val="40000"/>
            <a:alpha val="90000"/>
            <a:hueOff val="1953792"/>
            <a:satOff val="-3966"/>
            <a:lumOff val="-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53792"/>
              <a:satOff val="-3966"/>
              <a:lumOff val="-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619" tIns="330200" rIns="23961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Separate All-star from non-all-star</a:t>
          </a:r>
          <a:endParaRPr lang="en-US" sz="2200" kern="1200" dirty="0"/>
        </a:p>
      </dsp:txBody>
      <dsp:txXfrm>
        <a:off x="6761622" y="1275883"/>
        <a:ext cx="3073464" cy="2014552"/>
      </dsp:txXfrm>
    </dsp:sp>
    <dsp:sp modelId="{50E3F7D1-2EAA-4FC6-A32A-C71833931F88}">
      <dsp:nvSpPr>
        <dsp:cNvPr id="0" name=""/>
        <dsp:cNvSpPr/>
      </dsp:nvSpPr>
      <dsp:spPr>
        <a:xfrm>
          <a:off x="7794716" y="335758"/>
          <a:ext cx="1007276" cy="1007276"/>
        </a:xfrm>
        <a:prstGeom prst="ellipse">
          <a:avLst/>
        </a:prstGeom>
        <a:solidFill>
          <a:schemeClr val="accent2">
            <a:hueOff val="1209686"/>
            <a:satOff val="-5231"/>
            <a:lumOff val="157"/>
            <a:alphaOff val="0"/>
          </a:schemeClr>
        </a:solidFill>
        <a:ln w="12700" cap="flat" cmpd="sng" algn="ctr">
          <a:solidFill>
            <a:schemeClr val="accent2">
              <a:hueOff val="1209686"/>
              <a:satOff val="-5231"/>
              <a:lumOff val="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31" tIns="12700" rIns="785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</a:t>
          </a:r>
        </a:p>
      </dsp:txBody>
      <dsp:txXfrm>
        <a:off x="7942228" y="483270"/>
        <a:ext cx="712252" cy="712252"/>
      </dsp:txXfrm>
    </dsp:sp>
    <dsp:sp modelId="{46C79F27-E63E-4B24-82C6-67EB1B124468}">
      <dsp:nvSpPr>
        <dsp:cNvPr id="0" name=""/>
        <dsp:cNvSpPr/>
      </dsp:nvSpPr>
      <dsp:spPr>
        <a:xfrm>
          <a:off x="6761622" y="3357516"/>
          <a:ext cx="3073464" cy="72"/>
        </a:xfrm>
        <a:prstGeom prst="rect">
          <a:avLst/>
        </a:prstGeom>
        <a:solidFill>
          <a:schemeClr val="accent2">
            <a:hueOff val="1512107"/>
            <a:satOff val="-6539"/>
            <a:lumOff val="196"/>
            <a:alphaOff val="0"/>
          </a:schemeClr>
        </a:solidFill>
        <a:ln w="12700" cap="flat" cmpd="sng" algn="ctr">
          <a:solidFill>
            <a:schemeClr val="accent2">
              <a:hueOff val="1512107"/>
              <a:satOff val="-6539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8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2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5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8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3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per_game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leagues/NBA_2021_advanc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31502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Trait 3:</a:t>
            </a:r>
            <a:br>
              <a:rPr lang="en-US" dirty="0"/>
            </a:br>
            <a:r>
              <a:rPr lang="en-US" dirty="0"/>
              <a:t>Win Shares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669" y="772315"/>
            <a:ext cx="6507723" cy="51911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 estimate of the number of wins contributed by a player</a:t>
            </a:r>
          </a:p>
          <a:p>
            <a:r>
              <a:rPr lang="en-US" dirty="0"/>
              <a:t>Allstar is significantly right shifted</a:t>
            </a:r>
          </a:p>
        </p:txBody>
      </p:sp>
    </p:spTree>
    <p:extLst>
      <p:ext uri="{BB962C8B-B14F-4D97-AF65-F5344CB8AC3E}">
        <p14:creationId xmlns:p14="http://schemas.microsoft.com/office/powerpoint/2010/main" val="4940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1048-614F-E44C-0EA1-877C27E8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sz="3300"/>
              <a:t>Classification</a:t>
            </a:r>
            <a:br>
              <a:rPr lang="en-US" sz="3300"/>
            </a:br>
            <a:r>
              <a:rPr lang="en-US" sz="330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428E-8B1A-30C4-C919-1448FA96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B646074-515A-BE02-AF2B-6ABA198C2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3167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8FC44-33EF-5517-025D-3B90E001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dirty="0">
                <a:solidFill>
                  <a:schemeClr val="tx2"/>
                </a:solidFill>
              </a:rPr>
              <a:t>Using Only Effective Field Goal Percentage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20A2D-D7FB-9F71-F45F-FE84A2873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417" y="2093670"/>
            <a:ext cx="3268344" cy="30395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9CA2C-EC26-2865-A941-A5918FD4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13831" y="2074679"/>
            <a:ext cx="3309556" cy="30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6A01-5DBF-9B41-0C21-184C75AD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435274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dirty="0"/>
              <a:t>Using rebounds, assists, steals, blocks, and points </a:t>
            </a:r>
            <a:br>
              <a:rPr lang="en-US" sz="3200" dirty="0"/>
            </a:br>
            <a:r>
              <a:rPr lang="en-US" sz="3200" dirty="0"/>
              <a:t>per game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F1FB67-B136-ED70-FD14-AF1FDC8DC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5" y="1787230"/>
            <a:ext cx="3105654" cy="2924819"/>
          </a:xfrm>
          <a:prstGeom prst="rect">
            <a:avLst/>
          </a:prstGeom>
        </p:spPr>
      </p:pic>
      <p:sp>
        <p:nvSpPr>
          <p:cNvPr id="47" name="Rectangle 34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F0780E52-DB3E-29E5-D50E-42591F50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63" y="1784914"/>
            <a:ext cx="3417822" cy="29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8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004C-8D69-BEC7-9E27-9F1BC0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1947-72DB-6E24-F91B-694EA35F7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brief description and Flask demo/screenshot of the “best” classifier you ended up building for the dataset.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8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E1EEAE4C-5C0A-70FF-94CF-31F7D4DE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E04C0-E363-AE2F-2444-000500F5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4D0BD-4C20-498F-5CB7-E0770C419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EB5D5-FB10-43C7-CF64-4DD31FBD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Improvements looking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5C04D939-DEE4-CEAA-770E-EFC2892A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DF13-D677-C03B-E811-9691BE3C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Data! Only 517 instances and 1/5 were All-star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Narrower discretization (more bins)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Informed attribute combinations</a:t>
            </a:r>
          </a:p>
        </p:txBody>
      </p:sp>
    </p:spTree>
    <p:extLst>
      <p:ext uri="{BB962C8B-B14F-4D97-AF65-F5344CB8AC3E}">
        <p14:creationId xmlns:p14="http://schemas.microsoft.com/office/powerpoint/2010/main" val="197119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4704-A456-2818-D31E-D1739965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E03B7-93F7-F117-9860-7EACAB75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76F8F-B7D8-F7C9-8EE9-A88799EE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54" y="509861"/>
            <a:ext cx="7301245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ffice items on a table">
            <a:extLst>
              <a:ext uri="{FF2B5EF4-FFF2-40B4-BE49-F238E27FC236}">
                <a16:creationId xmlns:a16="http://schemas.microsoft.com/office/drawing/2014/main" id="{0F0B0633-958B-1BEC-DD2B-E35C9AC9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5" r="14147" b="2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A50C-98B0-D7A8-A340-37573071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Partner Breakdown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4419-CDDE-AA9D-94E3-151A966C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Aaron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Creative Head</a:t>
            </a:r>
            <a:endParaRPr lang="en-US"/>
          </a:p>
          <a:p>
            <a:pPr marL="457200" rtl="0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William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Final Notebook</a:t>
            </a:r>
            <a:endParaRPr lang="en-US"/>
          </a:p>
          <a:p>
            <a:pPr marL="7429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presentation!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8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9F7A9-ADC0-92A2-30EB-6C41A581F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17684" b="2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7A3F5-90D1-334E-AD52-4592DB67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A0B-7E61-B515-3C5D-7420841C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>
              <a:hlinkClick r:id="rId3"/>
            </a:endParaRP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Per Game Stats: </a:t>
            </a:r>
            <a:r>
              <a:rPr lang="en-US" sz="1500" dirty="0">
                <a:hlinkClick r:id="rId3"/>
              </a:rPr>
              <a:t>https://www.basketball-reference.com/leagues/NBA_2021_per_game.html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Advanced Stats:</a:t>
            </a:r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>
                <a:hlinkClick r:id="rId4"/>
              </a:rPr>
              <a:t>https://www.basketball-reference.com/leagues/NBA_2021_advanced.html</a:t>
            </a:r>
            <a:endParaRPr lang="en-US" sz="1500" dirty="0"/>
          </a:p>
          <a:p>
            <a:pPr marL="457200" rtl="0" fontAlgn="base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84410DA-6AD2-B197-8C94-D29AC3CC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562-BBEF-AB8B-0FEE-1F601D7D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237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Did we Do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A2C99-BDC5-0629-3A01-4BB0B4922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511" y="4290191"/>
            <a:ext cx="6081953" cy="1345689"/>
          </a:xfrm>
        </p:spPr>
        <p:txBody>
          <a:bodyPr anchor="t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2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B704A13-2568-6AB7-045B-3FD786BF7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17002-AD52-C7D5-492B-FC7608DF7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</a:rPr>
              <a:t>NBA All-Star by Smashmouth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E4054-4AB4-3A9B-37DD-44AFE9F3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William Parlan and Aaron Miller</a:t>
            </a:r>
          </a:p>
        </p:txBody>
      </p:sp>
    </p:spTree>
    <p:extLst>
      <p:ext uri="{BB962C8B-B14F-4D97-AF65-F5344CB8AC3E}">
        <p14:creationId xmlns:p14="http://schemas.microsoft.com/office/powerpoint/2010/main" val="18377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F816E-AAC2-5647-A3C6-869D018D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Us?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7500-DCBA-EB81-FFB7-9F234A1E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Wanted an easy dataset to work with so went with basketball-reference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year there are debates about who should or shouldn’t be an all-star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potential all-star snubs or undeserving all-stars  </a:t>
            </a:r>
          </a:p>
        </p:txBody>
      </p:sp>
    </p:spTree>
    <p:extLst>
      <p:ext uri="{BB962C8B-B14F-4D97-AF65-F5344CB8AC3E}">
        <p14:creationId xmlns:p14="http://schemas.microsoft.com/office/powerpoint/2010/main" val="284359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06026"/>
              </p:ext>
            </p:extLst>
          </p:nvPr>
        </p:nvGraphicFramePr>
        <p:xfrm>
          <a:off x="2033505" y="2887824"/>
          <a:ext cx="9196029" cy="335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740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5023289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</a:tblGrid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Name in CSV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Common Name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FG%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3P%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3-point Field Goal Percentage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TRB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Total Rebounds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AST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Assists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STL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Steals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BLK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Blocks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34010493"/>
                  </a:ext>
                </a:extLst>
              </a:tr>
              <a:tr h="419699">
                <a:tc>
                  <a:txBody>
                    <a:bodyPr/>
                    <a:lstStyle/>
                    <a:p>
                      <a:r>
                        <a:rPr lang="en-US" sz="1600"/>
                        <a:t>PTS</a:t>
                      </a:r>
                    </a:p>
                  </a:txBody>
                  <a:tcPr marL="124061" marR="124061" marT="62031" marB="620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Points</a:t>
                      </a:r>
                    </a:p>
                  </a:txBody>
                  <a:tcPr marL="124061" marR="124061" marT="62031" marB="62031"/>
                </a:tc>
                <a:extLst>
                  <a:ext uri="{0D108BD9-81ED-4DB2-BD59-A6C34878D82A}">
                    <a16:rowId xmlns:a16="http://schemas.microsoft.com/office/drawing/2014/main" val="256951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0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3F6-A3F7-9D1D-792F-CFE37451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Description Continued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0A4166-F5CD-C26B-E64C-DEC8B328A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49776"/>
              </p:ext>
            </p:extLst>
          </p:nvPr>
        </p:nvGraphicFramePr>
        <p:xfrm>
          <a:off x="1535371" y="2495550"/>
          <a:ext cx="10211620" cy="388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995">
                  <a:extLst>
                    <a:ext uri="{9D8B030D-6E8A-4147-A177-3AD203B41FA5}">
                      <a16:colId xmlns:a16="http://schemas.microsoft.com/office/drawing/2014/main" val="1532416060"/>
                    </a:ext>
                  </a:extLst>
                </a:gridCol>
                <a:gridCol w="2747068">
                  <a:extLst>
                    <a:ext uri="{9D8B030D-6E8A-4147-A177-3AD203B41FA5}">
                      <a16:colId xmlns:a16="http://schemas.microsoft.com/office/drawing/2014/main" val="4020210664"/>
                    </a:ext>
                  </a:extLst>
                </a:gridCol>
                <a:gridCol w="5204557">
                  <a:extLst>
                    <a:ext uri="{9D8B030D-6E8A-4147-A177-3AD203B41FA5}">
                      <a16:colId xmlns:a16="http://schemas.microsoft.com/office/drawing/2014/main" val="1798436790"/>
                    </a:ext>
                  </a:extLst>
                </a:gridCol>
              </a:tblGrid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Name in CSV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Common Name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Meaning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129614789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/>
                        <a:t>eFG%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Effective Field Goal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Field Goal Percentage adjust for the fact that 3-Point Field Goals are worth one more point than 2-point goals.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3903635247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/>
                        <a:t>TS%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True Shooting Percentage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shooting efficiency that takes into account 2-point field goals, 3-point field goals, and free throws.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69534193"/>
                  </a:ext>
                </a:extLst>
              </a:tr>
              <a:tr h="446156">
                <a:tc>
                  <a:txBody>
                    <a:bodyPr/>
                    <a:lstStyle/>
                    <a:p>
                      <a:r>
                        <a:rPr lang="en-US" sz="1000" dirty="0"/>
                        <a:t>PER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Player Efficiency Rating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measure of per-minute production standardized such that the league average is 15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656798704"/>
                  </a:ext>
                </a:extLst>
              </a:tr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WS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Win Shares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estimate of the number of wins contributed by a player</a:t>
                      </a:r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695147653"/>
                  </a:ext>
                </a:extLst>
              </a:tr>
              <a:tr h="776276">
                <a:tc>
                  <a:txBody>
                    <a:bodyPr/>
                    <a:lstStyle/>
                    <a:p>
                      <a:r>
                        <a:rPr lang="en-US" sz="1000"/>
                        <a:t>BPM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Box Plus Minus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box score estimate of the points per 100 possesions a player contributed above a league-average player, translated to an average team</a:t>
                      </a:r>
                    </a:p>
                    <a:p>
                      <a:endParaRPr lang="en-US" sz="1000"/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508923062"/>
                  </a:ext>
                </a:extLst>
              </a:tr>
              <a:tr h="930518">
                <a:tc>
                  <a:txBody>
                    <a:bodyPr/>
                    <a:lstStyle/>
                    <a:p>
                      <a:r>
                        <a:rPr lang="en-US" sz="1000"/>
                        <a:t>VORP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Value Over Replacement Player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 box score estimate of the points per 100 TEAM possesions that a player contributed above a replacement-level (-2.0) player, translated to an average team and prorated to an 82-game season. Multiply by 2.70 to convert to wins over replacement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1377527978"/>
                  </a:ext>
                </a:extLst>
              </a:tr>
              <a:tr h="281097">
                <a:tc>
                  <a:txBody>
                    <a:bodyPr/>
                    <a:lstStyle/>
                    <a:p>
                      <a:r>
                        <a:rPr lang="en-US" sz="1000"/>
                        <a:t>All-star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Is this player an All-star?</a:t>
                      </a:r>
                    </a:p>
                  </a:txBody>
                  <a:tcPr marL="74649" marR="74649" marT="37324" marB="37324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is our class label we are trying to predict</a:t>
                      </a:r>
                    </a:p>
                  </a:txBody>
                  <a:tcPr marL="74649" marR="74649" marT="37324" marB="37324"/>
                </a:tc>
                <a:extLst>
                  <a:ext uri="{0D108BD9-81ED-4DB2-BD59-A6C34878D82A}">
                    <a16:rowId xmlns:a16="http://schemas.microsoft.com/office/drawing/2014/main" val="214512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10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Financial graphs on a dark display">
            <a:extLst>
              <a:ext uri="{FF2B5EF4-FFF2-40B4-BE49-F238E27FC236}">
                <a16:creationId xmlns:a16="http://schemas.microsoft.com/office/drawing/2014/main" id="{B5C211AA-BFD5-3E64-3068-E582080EA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99" b="500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7181E-E20A-6A0C-9B12-B95D6326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>
                <a:solidFill>
                  <a:schemeClr val="bg1"/>
                </a:solidFill>
              </a:rPr>
              <a:t>Exploratory Data </a:t>
            </a:r>
            <a:br>
              <a:rPr lang="en-US" sz="6000" b="0" cap="all">
                <a:solidFill>
                  <a:schemeClr val="bg1"/>
                </a:solidFill>
              </a:rPr>
            </a:br>
            <a:r>
              <a:rPr lang="en-US" sz="6000" b="0" cap="all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6296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39A4-174E-6ADE-CE4E-55DEA4EB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E81413-7842-C8EF-DCC8-03683E743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730668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07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15" y="640079"/>
            <a:ext cx="2903366" cy="2551751"/>
          </a:xfrm>
        </p:spPr>
        <p:txBody>
          <a:bodyPr/>
          <a:lstStyle/>
          <a:p>
            <a:r>
              <a:rPr lang="en-US" dirty="0"/>
              <a:t>Trait 1:</a:t>
            </a:r>
            <a:br>
              <a:rPr lang="en-US" dirty="0"/>
            </a:br>
            <a:r>
              <a:rPr lang="en-US" dirty="0"/>
              <a:t>Field Goal Percentage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66" y="639763"/>
            <a:ext cx="6925730" cy="54562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Allstar data is less heavily left skewed than other players.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4770-1700-C281-7D33-FBBFC9F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/>
              <a:t>Trait 2:</a:t>
            </a:r>
            <a:br>
              <a:rPr lang="en-US" sz="2800"/>
            </a:br>
            <a:r>
              <a:rPr lang="en-US" sz="2800"/>
              <a:t>Steals per Game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74767-BA6F-2802-B951-E6C778893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dirty="0"/>
              <a:t>Once again, </a:t>
            </a:r>
            <a:r>
              <a:rPr lang="en-US"/>
              <a:t>allstar</a:t>
            </a:r>
            <a:r>
              <a:rPr lang="en-US" dirty="0"/>
              <a:t> data is less heavily left skewed than other players.</a:t>
            </a:r>
            <a:endParaRPr lang="en-US"/>
          </a:p>
          <a:p>
            <a:pPr>
              <a:spcBef>
                <a:spcPts val="930"/>
              </a:spcBef>
            </a:pPr>
            <a:r>
              <a:rPr lang="en-US" dirty="0"/>
              <a:t>Allstar data is pseudo-normal.</a:t>
            </a:r>
            <a:endParaRPr lang="en-US"/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73239-5D03-88B6-EFA1-3FDCCB16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" r="-1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285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489</Words>
  <Application>Microsoft Office PowerPoint</Application>
  <PresentationFormat>Widescreen</PresentationFormat>
  <Paragraphs>91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Consolas</vt:lpstr>
      <vt:lpstr>Corbel</vt:lpstr>
      <vt:lpstr>ShojiVTI</vt:lpstr>
      <vt:lpstr>NBA All-Star by Smashmouth</vt:lpstr>
      <vt:lpstr>Why Did we Do This</vt:lpstr>
      <vt:lpstr>Why Us?</vt:lpstr>
      <vt:lpstr>Data Description</vt:lpstr>
      <vt:lpstr>Data Description Continued</vt:lpstr>
      <vt:lpstr>Exploratory Data  Analysis</vt:lpstr>
      <vt:lpstr>Methods</vt:lpstr>
      <vt:lpstr>Trait 1: Field Goal Percentage</vt:lpstr>
      <vt:lpstr>Trait 2: Steals per Game</vt:lpstr>
      <vt:lpstr>Trait 3: Win Shares</vt:lpstr>
      <vt:lpstr>Classification Results</vt:lpstr>
      <vt:lpstr>Using Only Effective Field Goal Percentage</vt:lpstr>
      <vt:lpstr>Using rebounds, assists, steals, blocks, and points  per game</vt:lpstr>
      <vt:lpstr>Flask App</vt:lpstr>
      <vt:lpstr>Conclusion</vt:lpstr>
      <vt:lpstr>Improvements looking forward</vt:lpstr>
      <vt:lpstr>Code Highlights</vt:lpstr>
      <vt:lpstr>Partner Breakdown</vt:lpstr>
      <vt:lpstr>Sources</vt:lpstr>
      <vt:lpstr>NBA All-Star by Smashmouth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All-Star by Smashmouth</dc:title>
  <dc:creator>Parlan, William C</dc:creator>
  <cp:lastModifiedBy>Miller, Aaron Paul</cp:lastModifiedBy>
  <cp:revision>14</cp:revision>
  <dcterms:created xsi:type="dcterms:W3CDTF">2022-05-04T07:17:25Z</dcterms:created>
  <dcterms:modified xsi:type="dcterms:W3CDTF">2022-05-04T20:38:09Z</dcterms:modified>
</cp:coreProperties>
</file>